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c089b7a084040c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c089b7a084040c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ae97acfa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ae97acfa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c37d5d86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c37d5d86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c37d5d86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c37d5d86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c37d5d86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c37d5d86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bf4c4fdd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bf4c4fdd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c439bb5c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c439bb5c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c439bb5c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0c439bb5c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c439bb5c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0c439bb5c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c439bb5c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c439bb5c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ae97acfa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ae97acfa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c439bb5c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c439bb5c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c439bb5c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c439bb5c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c439bb5c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c439bb5c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ae97acfa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ae97acfa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c439bb5c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c439bb5c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c37d5d86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c37d5d86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c439bb5c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c439bb5c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c439bb5c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c439bb5c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0c37d5d86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0c37d5d86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bf4c4fdd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bf4c4fdd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ae97acfa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ae97acfa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bf4c4fdd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bf4c4fdd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c439bb5c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c439bb5c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c37d5d86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c37d5d86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c37d5d86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c37d5d86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bf4c4fdd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0bf4c4fdd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afcf230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afcf230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c439bb5c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c439bb5c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ae97acfa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ae97acfa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c37d5d8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c37d5d8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c37d5d86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c37d5d86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c439bb5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c439bb5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c37d5d86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0c37d5d8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c37d5d86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0c37d5d8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afcf230a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0afcf230a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c37d5d86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0c37d5d86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0ae97acfa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0ae97acfa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c37d5d86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c37d5d86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c439bb5c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c439bb5c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c439bb5c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c439bb5c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c37d5d8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c37d5d8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c439bb5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c439bb5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daniel.scosta@edu.unirio.br" TargetMode="External"/><Relationship Id="rId4" Type="http://schemas.openxmlformats.org/officeDocument/2006/relationships/image" Target="../media/image48.jpg"/><Relationship Id="rId10" Type="http://schemas.openxmlformats.org/officeDocument/2006/relationships/hyperlink" Target="mailto:pedro.moura@uniriotec.br" TargetMode="External"/><Relationship Id="rId9" Type="http://schemas.openxmlformats.org/officeDocument/2006/relationships/hyperlink" Target="mailto:adriana@uniriotec.br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jpg"/><Relationship Id="rId8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30.jpg"/><Relationship Id="rId5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Relationship Id="rId4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ai4luc/CerraData-code-data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danieldasilvacosta/sia-2024-minicurso-classificacao-cerrado/tree/main" TargetMode="External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11" Type="http://schemas.openxmlformats.org/officeDocument/2006/relationships/image" Target="../media/image39.png"/><Relationship Id="rId10" Type="http://schemas.openxmlformats.org/officeDocument/2006/relationships/image" Target="../media/image46.png"/><Relationship Id="rId9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hyperlink" Target="mailto:pedro.moura@uniriotec.br" TargetMode="External"/><Relationship Id="rId10" Type="http://schemas.openxmlformats.org/officeDocument/2006/relationships/hyperlink" Target="https://ppgi.uniriotec.br/professores-do-ppgi/adriana-alvim/" TargetMode="External"/><Relationship Id="rId13" Type="http://schemas.openxmlformats.org/officeDocument/2006/relationships/image" Target="../media/image50.png"/><Relationship Id="rId12" Type="http://schemas.openxmlformats.org/officeDocument/2006/relationships/hyperlink" Target="https://ppgi.uniriotec.br/professores-do-ppgi/pedro-moura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mailto:daniel.scosta@edu.unirio.br" TargetMode="External"/><Relationship Id="rId4" Type="http://schemas.openxmlformats.org/officeDocument/2006/relationships/image" Target="../media/image48.jpg"/><Relationship Id="rId9" Type="http://schemas.openxmlformats.org/officeDocument/2006/relationships/hyperlink" Target="mailto:adriana@uniriotec.br" TargetMode="External"/><Relationship Id="rId14" Type="http://schemas.openxmlformats.org/officeDocument/2006/relationships/image" Target="../media/image4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jpg"/><Relationship Id="rId8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6574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Semana de Integração Acadêmica 2024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Minicurso - </a:t>
            </a:r>
            <a:r>
              <a:rPr lang="en-GB" sz="3000"/>
              <a:t>Classificação Automatizada de Áreas do Bioma Cerrado Usando Redes Neurais Artificiais</a:t>
            </a:r>
            <a:endParaRPr sz="30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6273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Daniel da Silva Costa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PPGI/UNIRIO</a:t>
            </a:r>
            <a:endParaRPr sz="1400"/>
          </a:p>
        </p:txBody>
      </p:sp>
      <p:grpSp>
        <p:nvGrpSpPr>
          <p:cNvPr id="69" name="Google Shape;69;p13"/>
          <p:cNvGrpSpPr/>
          <p:nvPr/>
        </p:nvGrpSpPr>
        <p:grpSpPr>
          <a:xfrm>
            <a:off x="4867106" y="298589"/>
            <a:ext cx="1997554" cy="840375"/>
            <a:chOff x="6481550" y="1374549"/>
            <a:chExt cx="2352000" cy="896400"/>
          </a:xfrm>
        </p:grpSpPr>
        <p:sp>
          <p:nvSpPr>
            <p:cNvPr id="70" name="Google Shape;70;p13"/>
            <p:cNvSpPr/>
            <p:nvPr/>
          </p:nvSpPr>
          <p:spPr>
            <a:xfrm>
              <a:off x="6481550" y="1374549"/>
              <a:ext cx="2352000" cy="896400"/>
            </a:xfrm>
            <a:prstGeom prst="rect">
              <a:avLst/>
            </a:prstGeom>
            <a:solidFill>
              <a:srgbClr val="004169"/>
            </a:solidFill>
            <a:ln cap="flat" cmpd="sng" w="9525">
              <a:solidFill>
                <a:srgbClr val="0041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" name="Google Shape;7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9185" y="1522988"/>
              <a:ext cx="1816743" cy="5995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13"/>
          <p:cNvPicPr preferRelativeResize="0"/>
          <p:nvPr/>
        </p:nvPicPr>
        <p:blipFill rotWithShape="1">
          <a:blip r:embed="rId4">
            <a:alphaModFix/>
          </a:blip>
          <a:srcRect b="11527" l="0" r="0" t="0"/>
          <a:stretch/>
        </p:blipFill>
        <p:spPr>
          <a:xfrm>
            <a:off x="7135200" y="298525"/>
            <a:ext cx="1717450" cy="8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Várias Formas de Aprendizado de Máquina…</a:t>
            </a:r>
            <a:endParaRPr/>
          </a:p>
        </p:txBody>
      </p:sp>
      <p:sp>
        <p:nvSpPr>
          <p:cNvPr id="142" name="Google Shape;142;p22"/>
          <p:cNvSpPr txBox="1"/>
          <p:nvPr>
            <p:ph idx="4294967295" type="body"/>
          </p:nvPr>
        </p:nvSpPr>
        <p:spPr>
          <a:xfrm>
            <a:off x="98250" y="862275"/>
            <a:ext cx="8826600" cy="4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</a:t>
            </a:r>
            <a:r>
              <a:rPr lang="en-GB" sz="1400"/>
              <a:t>prendizado </a:t>
            </a:r>
            <a:r>
              <a:rPr b="1" lang="en-GB" sz="1400"/>
              <a:t>supervisionado</a:t>
            </a:r>
            <a:r>
              <a:rPr lang="en-GB" sz="1400"/>
              <a:t>;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Presença de rótulos </a:t>
            </a:r>
            <a:r>
              <a:rPr lang="en-GB"/>
              <a:t>(</a:t>
            </a:r>
            <a:r>
              <a:rPr i="1" lang="en-GB"/>
              <a:t>labels</a:t>
            </a:r>
            <a:r>
              <a:rPr lang="en-GB"/>
              <a:t>) nos exemplos do </a:t>
            </a:r>
            <a:r>
              <a:rPr i="1" lang="en-GB"/>
              <a:t>dataset</a:t>
            </a:r>
            <a:r>
              <a:rPr lang="en-GB"/>
              <a:t>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Exemplo: classificação de imagens entre as categorias cachorro e gato.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</a:t>
            </a:r>
            <a:r>
              <a:rPr lang="en-GB" sz="1400"/>
              <a:t>prendizado </a:t>
            </a:r>
            <a:r>
              <a:rPr b="1" lang="en-GB" sz="1400"/>
              <a:t>não-supervisionado</a:t>
            </a:r>
            <a:r>
              <a:rPr lang="en-GB" sz="1400"/>
              <a:t>;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Ausência</a:t>
            </a:r>
            <a:r>
              <a:rPr b="1" lang="en-GB"/>
              <a:t> de rótulos </a:t>
            </a:r>
            <a:r>
              <a:rPr lang="en-GB"/>
              <a:t>(</a:t>
            </a:r>
            <a:r>
              <a:rPr i="1" lang="en-GB"/>
              <a:t>labels</a:t>
            </a:r>
            <a:r>
              <a:rPr lang="en-GB"/>
              <a:t>) nos exemplos do </a:t>
            </a:r>
            <a:r>
              <a:rPr i="1" lang="en-GB"/>
              <a:t>dataset</a:t>
            </a:r>
            <a:r>
              <a:rPr lang="en-GB"/>
              <a:t>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Exemplo: agrupamento (</a:t>
            </a:r>
            <a:r>
              <a:rPr i="1" lang="en-GB"/>
              <a:t>clustering</a:t>
            </a:r>
            <a:r>
              <a:rPr lang="en-GB"/>
              <a:t>) de instâncias semelhantes (exemplos semelhantes no </a:t>
            </a:r>
            <a:r>
              <a:rPr i="1" lang="en-GB"/>
              <a:t>dataset</a:t>
            </a:r>
            <a:r>
              <a:rPr lang="en-GB"/>
              <a:t>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</a:t>
            </a:r>
            <a:r>
              <a:rPr lang="en-GB" sz="1400"/>
              <a:t>prendizado </a:t>
            </a:r>
            <a:r>
              <a:rPr b="1" lang="en-GB" sz="1400"/>
              <a:t>auto-supervisionado</a:t>
            </a:r>
            <a:r>
              <a:rPr lang="en-GB" sz="1400"/>
              <a:t>;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 algoritmo não depende de rótulos pois consegue identificar, nos próprios dados de treinamento, as relações e as estruturas inerentes aos dados;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Exemplo: gerar as próximas palavras em uma frase.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 a</a:t>
            </a:r>
            <a:r>
              <a:rPr lang="en-GB" sz="1400"/>
              <a:t>prendizado </a:t>
            </a:r>
            <a:r>
              <a:rPr b="1" lang="en-GB" sz="1400"/>
              <a:t>por reforço</a:t>
            </a:r>
            <a:r>
              <a:rPr lang="en-GB" sz="1400"/>
              <a:t>.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Não há rótulos (</a:t>
            </a:r>
            <a:r>
              <a:rPr i="1" lang="en-GB"/>
              <a:t>labels</a:t>
            </a:r>
            <a:r>
              <a:rPr lang="en-GB"/>
              <a:t>). Constrói-se um agente computacional que percorre um ambiente específico, a fim de alcançar um objetivo específico. O agente possui uma política que determina ações e recompensas. As recompensas podem ser boas ou ruins.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Exemplo: veículos autônomos.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Aplicações de Redes Neurais Artificiais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471900" y="1919075"/>
            <a:ext cx="8222100" cy="29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Classificação;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 imagens, de textos…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Regressão;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Geração;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 música, de imagens, de textos…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Representação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Gerar representação dos dados do dataset para serem usados em outros modelos e sistemas.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4294967295" type="body"/>
          </p:nvPr>
        </p:nvSpPr>
        <p:spPr>
          <a:xfrm>
            <a:off x="4008525" y="393125"/>
            <a:ext cx="4848900" cy="4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“Comumente chamados de </a:t>
            </a:r>
            <a:r>
              <a:rPr b="1" lang="en-GB" sz="1400"/>
              <a:t>células cerebrais</a:t>
            </a:r>
            <a:r>
              <a:rPr lang="en-GB" sz="1400"/>
              <a:t>, bilhões de </a:t>
            </a:r>
            <a:r>
              <a:rPr b="1" lang="en-GB" sz="1400"/>
              <a:t>neurônios </a:t>
            </a:r>
            <a:r>
              <a:rPr lang="en-GB" sz="1400"/>
              <a:t>interconectados formam o sistema nervoso e permitem que você sinta, pense e aja.”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“Ao colorir e examinar meticulosamente finas fatias de tecido cerebral, </a:t>
            </a:r>
            <a:r>
              <a:rPr b="1" lang="en-GB" sz="1400"/>
              <a:t>o médico espanhol Santiago Cajal foi o primeiro a identificar os neurônios</a:t>
            </a:r>
            <a:r>
              <a:rPr lang="en-GB" sz="1400"/>
              <a:t>.”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“Na década de 1950</a:t>
            </a:r>
            <a:r>
              <a:rPr lang="en-GB" sz="1400"/>
              <a:t>, os cientistas inspirados pela nossa compreensão do cérebro estavam fazendo </a:t>
            </a:r>
            <a:r>
              <a:rPr b="1" lang="en-GB" sz="1400"/>
              <a:t>experiências com neurônios artificiais baseados em computador</a:t>
            </a:r>
            <a:r>
              <a:rPr lang="en-GB" sz="1400"/>
              <a:t>, ligando-os para formar </a:t>
            </a:r>
            <a:r>
              <a:rPr b="1" lang="en-GB" sz="1400"/>
              <a:t>redes neurais artificiais </a:t>
            </a:r>
            <a:r>
              <a:rPr lang="en-GB" sz="1400"/>
              <a:t>que imitavam vagamente a operação de seu homônimo natural.”</a:t>
            </a:r>
            <a:endParaRPr sz="1400"/>
          </a:p>
        </p:txBody>
      </p:sp>
      <p:sp>
        <p:nvSpPr>
          <p:cNvPr id="154" name="Google Shape;154;p24"/>
          <p:cNvSpPr txBox="1"/>
          <p:nvPr/>
        </p:nvSpPr>
        <p:spPr>
          <a:xfrm>
            <a:off x="1659050" y="4554275"/>
            <a:ext cx="582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KROHN, Jon; BEYLEVELD, Grant; BASSENS, Aglaé. Deep learning illustrated: a visual, interactive guide to artificial intelligence. Addison-Wesley Professional, 2019.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5" name="Google Shape;155;p24"/>
          <p:cNvGrpSpPr/>
          <p:nvPr/>
        </p:nvGrpSpPr>
        <p:grpSpPr>
          <a:xfrm>
            <a:off x="676299" y="982076"/>
            <a:ext cx="3064873" cy="2864220"/>
            <a:chOff x="293475" y="896050"/>
            <a:chExt cx="3621925" cy="3263325"/>
          </a:xfrm>
        </p:grpSpPr>
        <p:pic>
          <p:nvPicPr>
            <p:cNvPr id="156" name="Google Shape;156;p24"/>
            <p:cNvPicPr preferRelativeResize="0"/>
            <p:nvPr/>
          </p:nvPicPr>
          <p:blipFill rotWithShape="1">
            <a:blip r:embed="rId3">
              <a:alphaModFix/>
            </a:blip>
            <a:srcRect b="11652" l="0" r="0" t="0"/>
            <a:stretch/>
          </p:blipFill>
          <p:spPr>
            <a:xfrm>
              <a:off x="293475" y="896050"/>
              <a:ext cx="3621925" cy="280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4"/>
            <p:cNvSpPr txBox="1"/>
            <p:nvPr/>
          </p:nvSpPr>
          <p:spPr>
            <a:xfrm>
              <a:off x="293488" y="3703375"/>
              <a:ext cx="3621900" cy="45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Santiago Cajal (1852-1934)</a:t>
              </a:r>
              <a:endPara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idx="4294967295" type="body"/>
          </p:nvPr>
        </p:nvSpPr>
        <p:spPr>
          <a:xfrm>
            <a:off x="4008525" y="88325"/>
            <a:ext cx="4848900" cy="4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“Na Universidade Hopkins, </a:t>
            </a:r>
            <a:r>
              <a:rPr b="1" lang="en-GB" sz="1400"/>
              <a:t>no final da década de 1950</a:t>
            </a:r>
            <a:r>
              <a:rPr lang="en-GB" sz="1400"/>
              <a:t>, os fisiologistas </a:t>
            </a:r>
            <a:r>
              <a:rPr b="1" lang="en-GB" sz="1400"/>
              <a:t>David Hubel e Torsten Wiesel </a:t>
            </a:r>
            <a:r>
              <a:rPr lang="en-GB" sz="1400"/>
              <a:t>começaram a realizar sua </a:t>
            </a:r>
            <a:r>
              <a:rPr b="1" lang="en-GB" sz="1400"/>
              <a:t>pesquisa pioneira sobre como as informações visuais são processadas no córtex cerebral dos mamíferos</a:t>
            </a:r>
            <a:r>
              <a:rPr lang="en-GB" sz="1400"/>
              <a:t>.”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“[...] mostrando imagens a gatos anestesiados e, ao mesmo tempo, registrando a atividade de neurônios individuais do córtex visual primário, a primeira parte do córtex cerebral a receber informações visuais dos olhos.”</a:t>
            </a:r>
            <a:endParaRPr b="1"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“Seus resultados iniciais foram desanimadores [...]”.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“Desnorteados, [...] tentaram em vão estimular os neurônios pulando e agitando os braços na frente do gato. </a:t>
            </a:r>
            <a:r>
              <a:rPr b="1" lang="en-GB" sz="1400"/>
              <a:t>Nada.</a:t>
            </a:r>
            <a:r>
              <a:rPr lang="en-GB" sz="1400"/>
              <a:t>”</a:t>
            </a:r>
            <a:endParaRPr sz="1400"/>
          </a:p>
        </p:txBody>
      </p:sp>
      <p:sp>
        <p:nvSpPr>
          <p:cNvPr id="163" name="Google Shape;163;p25"/>
          <p:cNvSpPr txBox="1"/>
          <p:nvPr/>
        </p:nvSpPr>
        <p:spPr>
          <a:xfrm>
            <a:off x="1659050" y="4554275"/>
            <a:ext cx="582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KROHN, Jon; BEYLEVELD, Grant; BASSENS, Aglaé. Deep learning illustrated: a visual, interactive guide to artificial intelligence. Addison-Wesley Professional, 2019.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197650" y="2338425"/>
            <a:ext cx="381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Os neurofisiologistas </a:t>
            </a:r>
            <a:r>
              <a:rPr b="1" lang="en-GB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ganhadores do Prêmio Nobel</a:t>
            </a:r>
            <a:r>
              <a:rPr lang="en-GB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Torsten Wiesel (à esquerda) e David Hubel.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63" y="296275"/>
            <a:ext cx="3064876" cy="204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248" y="3072736"/>
            <a:ext cx="1611740" cy="124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460950" y="270175"/>
            <a:ext cx="8222100" cy="44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“E então, como aconteceu com muitas das grandes descobertas [...], fizeram uma observação inesperada: Ao retirarem um dos slides do projetor, sua borda reta provocou o estalo característico do equipamento de gravação para alertá-los de que um neurônio do córtex visual primário estava disparando. Muito felizes, eles comemoraram pelos corredores do laboratório da Johns Hopkins.”</a:t>
            </a:r>
            <a:endParaRPr sz="2400"/>
          </a:p>
        </p:txBody>
      </p:sp>
      <p:sp>
        <p:nvSpPr>
          <p:cNvPr id="172" name="Google Shape;172;p26"/>
          <p:cNvSpPr txBox="1"/>
          <p:nvPr/>
        </p:nvSpPr>
        <p:spPr>
          <a:xfrm>
            <a:off x="4389750" y="4308000"/>
            <a:ext cx="42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Extraído do livro KROHN, Jon; BEYLEVELD, Grant; BASSENS, Aglaé. Deep learning illustrated: a visual, interactive guide to artificial intelligence. Addison-Wesley Professional, 2019.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051" y="172300"/>
            <a:ext cx="5825899" cy="43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1659050" y="4630475"/>
            <a:ext cx="582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</a:t>
            </a: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KROHN, Jon; BEYLEVELD, Grant; BASSENS, Aglaé. Deep learning illustrated: a visual, interactive guide to artificial intelligence. Addison-Wesley Professional, 2019.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Rede Neural Biológica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88" y="1320826"/>
            <a:ext cx="7299825" cy="24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1385550" y="4763825"/>
            <a:ext cx="63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Neurônio </a:t>
            </a:r>
            <a:r>
              <a:rPr lang="en-GB"/>
              <a:t>Artificial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725" y="1059887"/>
            <a:ext cx="3574550" cy="30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1385550" y="4763825"/>
            <a:ext cx="63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500" y="1940750"/>
            <a:ext cx="5414999" cy="12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1385550" y="4763825"/>
            <a:ext cx="63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Perceptron - O Neurônio Artificial Básico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852" y="1067975"/>
            <a:ext cx="3684299" cy="29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1385550" y="4763825"/>
            <a:ext cx="63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Eu e Meus Orientadores</a:t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1418975" y="941525"/>
            <a:ext cx="73371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Daniel da Silva Costa, MSc.</a:t>
            </a:r>
            <a:br>
              <a:rPr b="1"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Estudante de doutorado </a:t>
            </a:r>
            <a:r>
              <a:rPr lang="en-GB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lang="en-GB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PPGI UNIRIO</a:t>
            </a:r>
            <a:br>
              <a:rPr lang="en-GB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daniel.scosta@edu.unirio.br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3" y="971600"/>
            <a:ext cx="828220" cy="9046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80" name="Google Shape;80;p14"/>
          <p:cNvGrpSpPr/>
          <p:nvPr/>
        </p:nvGrpSpPr>
        <p:grpSpPr>
          <a:xfrm>
            <a:off x="7115244" y="1574548"/>
            <a:ext cx="1717557" cy="495099"/>
            <a:chOff x="19504400" y="4040300"/>
            <a:chExt cx="4854600" cy="1500300"/>
          </a:xfrm>
        </p:grpSpPr>
        <p:sp>
          <p:nvSpPr>
            <p:cNvPr id="81" name="Google Shape;81;p14"/>
            <p:cNvSpPr/>
            <p:nvPr/>
          </p:nvSpPr>
          <p:spPr>
            <a:xfrm>
              <a:off x="19504400" y="4040300"/>
              <a:ext cx="4854600" cy="150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2" name="Google Shape;8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656681" y="4191718"/>
              <a:ext cx="4441650" cy="1196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" name="Google Shape;83;p14"/>
          <p:cNvGrpSpPr/>
          <p:nvPr/>
        </p:nvGrpSpPr>
        <p:grpSpPr>
          <a:xfrm>
            <a:off x="7115308" y="799631"/>
            <a:ext cx="1717430" cy="654641"/>
            <a:chOff x="6481550" y="1374549"/>
            <a:chExt cx="2352000" cy="896400"/>
          </a:xfrm>
        </p:grpSpPr>
        <p:sp>
          <p:nvSpPr>
            <p:cNvPr id="84" name="Google Shape;84;p14"/>
            <p:cNvSpPr/>
            <p:nvPr/>
          </p:nvSpPr>
          <p:spPr>
            <a:xfrm>
              <a:off x="6481550" y="1374549"/>
              <a:ext cx="2352000" cy="896400"/>
            </a:xfrm>
            <a:prstGeom prst="rect">
              <a:avLst/>
            </a:prstGeom>
            <a:solidFill>
              <a:srgbClr val="004169"/>
            </a:solidFill>
            <a:ln cap="flat" cmpd="sng" w="9525">
              <a:solidFill>
                <a:srgbClr val="0041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" name="Google Shape;85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49185" y="1522988"/>
              <a:ext cx="1816743" cy="599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14"/>
          <p:cNvSpPr txBox="1"/>
          <p:nvPr/>
        </p:nvSpPr>
        <p:spPr>
          <a:xfrm>
            <a:off x="236100" y="1921696"/>
            <a:ext cx="88317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Trabalha como desenvolvedor há mais de 15 anos;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Experiência com educação/treinamento;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Experiência como gerente de projetos;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Mestre </a:t>
            </a:r>
            <a:r>
              <a:rPr lang="en-GB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em Informática (PPGI UNIRIO, 2020);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Pesquisa em geração de imagens sintéticas de rostos usando Redes Adversárias Generativas (GAN);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Conclusão do doutorado: março de 2026;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400"/>
              <a:buFont typeface="Roboto"/>
              <a:buChar char="●"/>
            </a:pPr>
            <a:r>
              <a:rPr lang="en-GB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Interesses: Aprendizagem Profunda, Visão Computacional e Inteligência Artificial Explicável.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0500" y="4019114"/>
            <a:ext cx="828213" cy="8282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7703" y="3951194"/>
            <a:ext cx="828213" cy="8282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Google Shape;89;p14"/>
          <p:cNvSpPr txBox="1"/>
          <p:nvPr/>
        </p:nvSpPr>
        <p:spPr>
          <a:xfrm>
            <a:off x="1647575" y="3913050"/>
            <a:ext cx="2841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Adriana Cesário de Faria Alvim, DSc.</a:t>
            </a:r>
            <a:br>
              <a:rPr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adriana@uniriotec.br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Orientadora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5914763" y="3913050"/>
            <a:ext cx="28413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Pedro Nuno de Souza Moura, DSc.</a:t>
            </a:r>
            <a:br>
              <a:rPr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pedro.moura@uniriotec.br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Coorientador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875" y="220350"/>
            <a:ext cx="6043528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idx="4294967295" type="body"/>
          </p:nvPr>
        </p:nvSpPr>
        <p:spPr>
          <a:xfrm>
            <a:off x="183375" y="2638750"/>
            <a:ext cx="2640900" cy="23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“O algoritmo do perceptron foi originalmente implementado usando circuitos de </a:t>
            </a:r>
            <a:r>
              <a:rPr i="1" lang="en-GB" sz="1400"/>
              <a:t>hardware</a:t>
            </a:r>
            <a:r>
              <a:rPr lang="en-GB" sz="1400"/>
              <a:t>. A imagem mostra a máquina </a:t>
            </a:r>
            <a:r>
              <a:rPr lang="en-GB" sz="1400"/>
              <a:t>perceptron </a:t>
            </a:r>
            <a:r>
              <a:rPr lang="en-GB" sz="1400"/>
              <a:t>Mark I construída em 1958. (Cortesia: Instituto Smithsonian)”</a:t>
            </a:r>
            <a:endParaRPr sz="1400"/>
          </a:p>
        </p:txBody>
      </p:sp>
      <p:sp>
        <p:nvSpPr>
          <p:cNvPr id="212" name="Google Shape;212;p32"/>
          <p:cNvSpPr txBox="1"/>
          <p:nvPr/>
        </p:nvSpPr>
        <p:spPr>
          <a:xfrm>
            <a:off x="2883888" y="4440000"/>
            <a:ext cx="604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Algumas Funções de Ativação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283" y="1404225"/>
            <a:ext cx="2688591" cy="19901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704" y="1404226"/>
            <a:ext cx="2539737" cy="2397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050" y="1404226"/>
            <a:ext cx="2783820" cy="2397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" name="Google Shape;221;p33"/>
          <p:cNvSpPr txBox="1"/>
          <p:nvPr/>
        </p:nvSpPr>
        <p:spPr>
          <a:xfrm>
            <a:off x="1385550" y="4763825"/>
            <a:ext cx="63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3"/>
          <p:cNvSpPr txBox="1"/>
          <p:nvPr>
            <p:ph idx="4294967295" type="body"/>
          </p:nvPr>
        </p:nvSpPr>
        <p:spPr>
          <a:xfrm>
            <a:off x="234050" y="3802200"/>
            <a:ext cx="27837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Sigmoid</a:t>
            </a:r>
            <a:endParaRPr sz="1400"/>
          </a:p>
        </p:txBody>
      </p:sp>
      <p:sp>
        <p:nvSpPr>
          <p:cNvPr id="223" name="Google Shape;223;p33"/>
          <p:cNvSpPr txBox="1"/>
          <p:nvPr>
            <p:ph idx="4294967295" type="body"/>
          </p:nvPr>
        </p:nvSpPr>
        <p:spPr>
          <a:xfrm>
            <a:off x="3362700" y="3802200"/>
            <a:ext cx="25398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Tanh</a:t>
            </a:r>
            <a:endParaRPr sz="1400"/>
          </a:p>
        </p:txBody>
      </p:sp>
      <p:sp>
        <p:nvSpPr>
          <p:cNvPr id="224" name="Google Shape;224;p33"/>
          <p:cNvSpPr txBox="1"/>
          <p:nvPr>
            <p:ph idx="4294967295" type="body"/>
          </p:nvPr>
        </p:nvSpPr>
        <p:spPr>
          <a:xfrm>
            <a:off x="6247450" y="3802200"/>
            <a:ext cx="26886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ReLU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303" y="882663"/>
            <a:ext cx="5821374" cy="3378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34"/>
          <p:cNvSpPr txBox="1"/>
          <p:nvPr/>
        </p:nvSpPr>
        <p:spPr>
          <a:xfrm>
            <a:off x="0" y="476382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325" y="905613"/>
            <a:ext cx="6659328" cy="3332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6" name="Google Shape;236;p35"/>
          <p:cNvSpPr txBox="1"/>
          <p:nvPr/>
        </p:nvSpPr>
        <p:spPr>
          <a:xfrm>
            <a:off x="0" y="476382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88" y="1950412"/>
            <a:ext cx="8413025" cy="124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2" name="Google Shape;242;p36"/>
          <p:cNvSpPr txBox="1"/>
          <p:nvPr/>
        </p:nvSpPr>
        <p:spPr>
          <a:xfrm>
            <a:off x="0" y="476382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Backpropagation</a:t>
            </a:r>
            <a:r>
              <a:rPr lang="en-GB"/>
              <a:t> e Regra da Cadeia</a:t>
            </a:r>
            <a:endParaRPr/>
          </a:p>
        </p:txBody>
      </p:sp>
      <p:sp>
        <p:nvSpPr>
          <p:cNvPr id="248" name="Google Shape;248;p37"/>
          <p:cNvSpPr txBox="1"/>
          <p:nvPr/>
        </p:nvSpPr>
        <p:spPr>
          <a:xfrm>
            <a:off x="0" y="476382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800" y="2571750"/>
            <a:ext cx="2606675" cy="898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576" y="2571750"/>
            <a:ext cx="4572023" cy="898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425" y="152400"/>
            <a:ext cx="575515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9"/>
          <p:cNvPicPr preferRelativeResize="0"/>
          <p:nvPr/>
        </p:nvPicPr>
        <p:blipFill rotWithShape="1">
          <a:blip r:embed="rId3">
            <a:alphaModFix/>
          </a:blip>
          <a:srcRect b="50000" l="0" r="49796" t="0"/>
          <a:stretch/>
        </p:blipFill>
        <p:spPr>
          <a:xfrm>
            <a:off x="204900" y="272337"/>
            <a:ext cx="3907574" cy="39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/>
          <p:nvPr>
            <p:ph idx="4294967295" type="body"/>
          </p:nvPr>
        </p:nvSpPr>
        <p:spPr>
          <a:xfrm>
            <a:off x="4059975" y="152400"/>
            <a:ext cx="5084100" cy="48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“Exemplo de entradas do conjunto de dados MNIST.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 “NIST” significa National Institute of Standards and Technology (Instituto Nacional de Padrões e Tecnologia), a agência que originalmente coletou esses dados.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 “M” significa “modified” (modificado), pois os dados foram pré-processados para facilitar o uso com algoritmos de aprendizado de máquina.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 conjunto de dados MNIST consiste em digitalizações de dígitos manuscritos e rótulos associados que descrevem qual dígito de 0 a 9 está contido em cada imagem.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Esse problema de classificação simples é um dos testes mais simples e mais amplamente usados na pesquisa de aprendizagem profunda.”</a:t>
            </a:r>
            <a:endParaRPr sz="1400"/>
          </a:p>
        </p:txBody>
      </p:sp>
      <p:sp>
        <p:nvSpPr>
          <p:cNvPr id="262" name="Google Shape;262;p39"/>
          <p:cNvSpPr txBox="1"/>
          <p:nvPr/>
        </p:nvSpPr>
        <p:spPr>
          <a:xfrm>
            <a:off x="152400" y="4652400"/>
            <a:ext cx="390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GOODFELLOW, Ian. Deep learning. 2016.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50" y="218600"/>
            <a:ext cx="5273500" cy="4401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8" name="Google Shape;268;p40"/>
          <p:cNvSpPr txBox="1"/>
          <p:nvPr/>
        </p:nvSpPr>
        <p:spPr>
          <a:xfrm>
            <a:off x="0" y="4772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GOODFELLOW, Ian. Deep learning. 2016.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927" y="812975"/>
            <a:ext cx="4071237" cy="38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Convolução</a:t>
            </a:r>
            <a:endParaRPr/>
          </a:p>
        </p:txBody>
      </p:sp>
      <p:sp>
        <p:nvSpPr>
          <p:cNvPr id="275" name="Google Shape;275;p41"/>
          <p:cNvSpPr txBox="1"/>
          <p:nvPr/>
        </p:nvSpPr>
        <p:spPr>
          <a:xfrm>
            <a:off x="0" y="476382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que é Inteligência Artificial?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987" y="1005212"/>
            <a:ext cx="7650036" cy="349156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Convolutional Neural Network </a:t>
            </a:r>
            <a:r>
              <a:rPr lang="en-GB"/>
              <a:t>(CNN)</a:t>
            </a:r>
            <a:endParaRPr/>
          </a:p>
        </p:txBody>
      </p:sp>
      <p:sp>
        <p:nvSpPr>
          <p:cNvPr id="282" name="Google Shape;282;p42"/>
          <p:cNvSpPr txBox="1"/>
          <p:nvPr/>
        </p:nvSpPr>
        <p:spPr>
          <a:xfrm>
            <a:off x="951800" y="4630475"/>
            <a:ext cx="724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</a:t>
            </a: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AGGARWAL, C. C. Neural networks and deep learning. 2nd edition.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Convolutional Neural Network </a:t>
            </a:r>
            <a:r>
              <a:rPr lang="en-GB"/>
              <a:t>(CNN)</a:t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75" y="771450"/>
            <a:ext cx="8115823" cy="39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/>
          <p:nvPr/>
        </p:nvSpPr>
        <p:spPr>
          <a:xfrm>
            <a:off x="0" y="476382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75" y="152400"/>
            <a:ext cx="5981653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Biome Cerrado Dataset (CerraData)</a:t>
            </a:r>
            <a:endParaRPr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471900" y="1690475"/>
            <a:ext cx="8222100" cy="30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</a:t>
            </a:r>
            <a:r>
              <a:rPr lang="en-GB" sz="1400"/>
              <a:t>onjunto de dados de alta resolução espacial com </a:t>
            </a:r>
            <a:r>
              <a:rPr b="1" lang="en-GB" sz="1400"/>
              <a:t>imagens de sensoriamento remoto do Cerrado brasileiro </a:t>
            </a:r>
            <a:r>
              <a:rPr lang="en-GB" sz="1400"/>
              <a:t>para </a:t>
            </a:r>
            <a:r>
              <a:rPr b="1" lang="en-GB" sz="1400"/>
              <a:t>classificação do uso e da cobertura da terra</a:t>
            </a:r>
            <a:r>
              <a:rPr lang="en-GB" sz="1400"/>
              <a:t>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Criado a partir de </a:t>
            </a:r>
            <a:r>
              <a:rPr b="1" lang="en-GB" sz="1400"/>
              <a:t>150 cenas do satélite CBERS-4A</a:t>
            </a:r>
            <a:r>
              <a:rPr lang="en-GB" sz="1400"/>
              <a:t>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As imagens foram criadas pela fusão das bandas do </a:t>
            </a:r>
            <a:r>
              <a:rPr i="1" lang="en-GB" sz="1400"/>
              <a:t>near-infrared</a:t>
            </a:r>
            <a:r>
              <a:rPr lang="en-GB" sz="1400"/>
              <a:t>, verde e azul;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</a:t>
            </a:r>
            <a:r>
              <a:rPr lang="en-GB" sz="1400"/>
              <a:t> nitidez panorâmica foi realizada entre todas as cenas e suas respectivas bandas pancromáticas, </a:t>
            </a:r>
            <a:r>
              <a:rPr b="1" lang="en-GB" sz="1400"/>
              <a:t>resultando em uma resolução espacial final de dois metros</a:t>
            </a:r>
            <a:r>
              <a:rPr lang="en-GB" sz="1400"/>
              <a:t>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Um total de </a:t>
            </a:r>
            <a:r>
              <a:rPr b="1" lang="en-GB" sz="1400"/>
              <a:t>2,5 milhões de blocos de 256x256 </a:t>
            </a:r>
            <a:r>
              <a:rPr b="1" i="1" lang="en-GB" sz="1400"/>
              <a:t>pixels</a:t>
            </a:r>
            <a:r>
              <a:rPr lang="en-GB" sz="1400"/>
              <a:t> foram derivados dessas cenas;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Desse total, </a:t>
            </a:r>
            <a:r>
              <a:rPr b="1" lang="en-GB" sz="1400"/>
              <a:t>50 mil blocos foram rotulados</a:t>
            </a:r>
            <a:r>
              <a:rPr lang="en-GB" sz="1400"/>
              <a:t>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Repositório Github: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https://github.com/ai4luc/CerraData-code-data</a:t>
            </a:r>
            <a:endParaRPr sz="1400"/>
          </a:p>
        </p:txBody>
      </p:sp>
      <p:sp>
        <p:nvSpPr>
          <p:cNvPr id="301" name="Google Shape;301;p45"/>
          <p:cNvSpPr txBox="1"/>
          <p:nvPr/>
        </p:nvSpPr>
        <p:spPr>
          <a:xfrm>
            <a:off x="152425" y="4630475"/>
            <a:ext cx="883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de MIRANDA, Mateus De Souza et al. A high-spatial resolution dataset and few-shot deep learning benchmark for image classification. In: 2022 35th SIBGRAPI Conference on Graphics, Patterns and Images (SIBGRAPI). IEEE, 2022. p. 19-24.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Classes (Categorias)</a:t>
            </a:r>
            <a:endParaRPr/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3550"/>
            <a:ext cx="8839204" cy="214074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 txBox="1"/>
          <p:nvPr/>
        </p:nvSpPr>
        <p:spPr>
          <a:xfrm>
            <a:off x="152425" y="4630475"/>
            <a:ext cx="883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de MIRANDA, Mateus De Souza et al. A high-spatial resolution dataset and few-shot deep learning benchmark for image classification. In: 2022 35th SIBGRAPI Conference on Graphics, Patterns and Images (SIBGRAPI). IEEE, 2022. p. 19-24.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Processo básico de machine learning para gerar e avaliar o modelo.</a:t>
            </a:r>
            <a:endParaRPr/>
          </a:p>
        </p:txBody>
      </p:sp>
      <p:sp>
        <p:nvSpPr>
          <p:cNvPr id="314" name="Google Shape;314;p47"/>
          <p:cNvSpPr txBox="1"/>
          <p:nvPr>
            <p:ph idx="4294967295" type="body"/>
          </p:nvPr>
        </p:nvSpPr>
        <p:spPr>
          <a:xfrm>
            <a:off x="471900" y="921650"/>
            <a:ext cx="8222100" cy="3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Levantamento dos dados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</a:t>
            </a:r>
            <a:r>
              <a:rPr lang="en-GB"/>
              <a:t>nalista de negócio; a</a:t>
            </a:r>
            <a:r>
              <a:rPr lang="en-GB"/>
              <a:t>nalista de dados; engenheiro de dados;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Anotação dos dados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analista de dados; engenheiro de dados; anotadores (crowdsourcing)</a:t>
            </a:r>
            <a:r>
              <a:rPr lang="en-GB"/>
              <a:t>;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Pré-processamento dos dados </a:t>
            </a:r>
            <a:r>
              <a:rPr lang="en-GB" sz="1400"/>
              <a:t>(seleção, padronização, </a:t>
            </a:r>
            <a:r>
              <a:rPr i="1" lang="en-GB" sz="1400"/>
              <a:t>data augmentation</a:t>
            </a:r>
            <a:r>
              <a:rPr lang="en-GB" sz="1400"/>
              <a:t> e etc.)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</a:t>
            </a:r>
            <a:r>
              <a:rPr lang="en-GB"/>
              <a:t>ngenheiro de dados</a:t>
            </a:r>
            <a:r>
              <a:rPr lang="en-GB"/>
              <a:t>;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Treinamento do modelo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</a:t>
            </a:r>
            <a:r>
              <a:rPr lang="en-GB"/>
              <a:t>ngenheiro de aprendizado de máquina;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Validação do modelo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</a:t>
            </a:r>
            <a:r>
              <a:rPr lang="en-GB"/>
              <a:t>ngenheiro de aprendizado de máquina; analista de negócio</a:t>
            </a:r>
            <a:r>
              <a:rPr lang="en-GB"/>
              <a:t>;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Disponibilização do modelo </a:t>
            </a:r>
            <a:r>
              <a:rPr lang="en-GB" sz="1400"/>
              <a:t>para ser utilizado, por exemplo, em algum sistema de informação, aplicativo de celular ou programa embarcado (IoT e </a:t>
            </a:r>
            <a:r>
              <a:rPr i="1" lang="en-GB" sz="1400"/>
              <a:t>edge computing</a:t>
            </a:r>
            <a:r>
              <a:rPr lang="en-GB" sz="1400"/>
              <a:t>);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</a:t>
            </a:r>
            <a:r>
              <a:rPr lang="en-GB"/>
              <a:t>ngenheiro de aprendizado de máquina; MLOps</a:t>
            </a:r>
            <a:r>
              <a:rPr lang="en-GB"/>
              <a:t>; engenheiro de software;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Monitoramento da qualidade do modelo</a:t>
            </a:r>
            <a:r>
              <a:rPr lang="en-GB" sz="1400"/>
              <a:t>;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MLOps, cientista de dados</a:t>
            </a:r>
            <a:r>
              <a:rPr lang="en-GB"/>
              <a:t>;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Novo ciclo</a:t>
            </a:r>
            <a:r>
              <a:rPr lang="en-GB" sz="1400"/>
              <a:t>: geração de um novo modelo.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Show me the code!</a:t>
            </a:r>
            <a:endParaRPr i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460950" y="9985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5" name="Google Shape;325;p49"/>
          <p:cNvSpPr txBox="1"/>
          <p:nvPr>
            <p:ph type="title"/>
          </p:nvPr>
        </p:nvSpPr>
        <p:spPr>
          <a:xfrm>
            <a:off x="460950" y="25987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chemeClr val="hlink"/>
                </a:solidFill>
                <a:hlinkClick r:id="rId3"/>
              </a:rPr>
              <a:t>https://github.com/danieldasilvacosta/sia-2024-minicurso-classificacao-cerrado/tree/main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326" name="Google Shape;32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3400" y="201550"/>
            <a:ext cx="2052074" cy="205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50" y="469975"/>
            <a:ext cx="7485699" cy="420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/>
          <p:nvPr/>
        </p:nvSpPr>
        <p:spPr>
          <a:xfrm>
            <a:off x="3178431" y="2567810"/>
            <a:ext cx="1136400" cy="806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1"/>
          <p:cNvSpPr/>
          <p:nvPr/>
        </p:nvSpPr>
        <p:spPr>
          <a:xfrm>
            <a:off x="6431576" y="2567800"/>
            <a:ext cx="1136400" cy="806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1"/>
          <p:cNvSpPr/>
          <p:nvPr/>
        </p:nvSpPr>
        <p:spPr>
          <a:xfrm>
            <a:off x="6010100" y="992350"/>
            <a:ext cx="1557900" cy="806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1"/>
          <p:cNvSpPr/>
          <p:nvPr/>
        </p:nvSpPr>
        <p:spPr>
          <a:xfrm>
            <a:off x="6431576" y="4168000"/>
            <a:ext cx="1136400" cy="806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1"/>
          <p:cNvSpPr/>
          <p:nvPr/>
        </p:nvSpPr>
        <p:spPr>
          <a:xfrm>
            <a:off x="130431" y="2592550"/>
            <a:ext cx="1136400" cy="806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1"/>
          <p:cNvSpPr/>
          <p:nvPr/>
        </p:nvSpPr>
        <p:spPr>
          <a:xfrm>
            <a:off x="130431" y="4192750"/>
            <a:ext cx="1136400" cy="806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/>
          <p:nvPr/>
        </p:nvSpPr>
        <p:spPr>
          <a:xfrm>
            <a:off x="130432" y="1051450"/>
            <a:ext cx="1136400" cy="747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1"/>
          <p:cNvSpPr/>
          <p:nvPr/>
        </p:nvSpPr>
        <p:spPr>
          <a:xfrm>
            <a:off x="3028232" y="4180385"/>
            <a:ext cx="1302600" cy="806100"/>
          </a:xfrm>
          <a:prstGeom prst="rect">
            <a:avLst/>
          </a:prstGeom>
          <a:solidFill>
            <a:srgbClr val="F9CB9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1"/>
          <p:cNvSpPr/>
          <p:nvPr/>
        </p:nvSpPr>
        <p:spPr>
          <a:xfrm>
            <a:off x="3012227" y="992355"/>
            <a:ext cx="1302600" cy="806100"/>
          </a:xfrm>
          <a:prstGeom prst="rect">
            <a:avLst/>
          </a:prstGeom>
          <a:solidFill>
            <a:srgbClr val="9FC5E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1"/>
          <p:cNvSpPr txBox="1"/>
          <p:nvPr/>
        </p:nvSpPr>
        <p:spPr>
          <a:xfrm>
            <a:off x="21407" y="1100950"/>
            <a:ext cx="122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GradCAM</a:t>
            </a:r>
            <a:endParaRPr>
              <a:solidFill>
                <a:srgbClr val="4D5F8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IoU: 0.3965</a:t>
            </a:r>
            <a:endParaRPr>
              <a:solidFill>
                <a:srgbClr val="4D5F81"/>
              </a:solidFill>
            </a:endParaRPr>
          </a:p>
        </p:txBody>
      </p:sp>
      <p:sp>
        <p:nvSpPr>
          <p:cNvPr id="346" name="Google Shape;346;p51"/>
          <p:cNvSpPr txBox="1"/>
          <p:nvPr/>
        </p:nvSpPr>
        <p:spPr>
          <a:xfrm>
            <a:off x="21406" y="2881245"/>
            <a:ext cx="1226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XGradCAM</a:t>
            </a:r>
            <a:endParaRPr>
              <a:solidFill>
                <a:srgbClr val="4D5F8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IoU: 0.3965</a:t>
            </a:r>
            <a:endParaRPr>
              <a:solidFill>
                <a:srgbClr val="4D5F81"/>
              </a:solidFill>
            </a:endParaRPr>
          </a:p>
        </p:txBody>
      </p:sp>
      <p:sp>
        <p:nvSpPr>
          <p:cNvPr id="347" name="Google Shape;347;p51"/>
          <p:cNvSpPr txBox="1"/>
          <p:nvPr/>
        </p:nvSpPr>
        <p:spPr>
          <a:xfrm>
            <a:off x="95631" y="4481345"/>
            <a:ext cx="1136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ScoreCAM</a:t>
            </a:r>
            <a:endParaRPr>
              <a:solidFill>
                <a:srgbClr val="4D5F8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IoU: 0.3143</a:t>
            </a:r>
            <a:endParaRPr>
              <a:solidFill>
                <a:srgbClr val="4D5F81"/>
              </a:solidFill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3063686" y="1293500"/>
            <a:ext cx="1226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GradCAMpp</a:t>
            </a:r>
            <a:endParaRPr b="1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IoU: 0.3966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49" name="Google Shape;349;p51"/>
          <p:cNvSpPr txBox="1"/>
          <p:nvPr/>
        </p:nvSpPr>
        <p:spPr>
          <a:xfrm>
            <a:off x="3076057" y="2868875"/>
            <a:ext cx="1226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LayerCAM</a:t>
            </a:r>
            <a:endParaRPr>
              <a:solidFill>
                <a:srgbClr val="4D5F8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IoU: 0.3831</a:t>
            </a:r>
            <a:endParaRPr>
              <a:solidFill>
                <a:srgbClr val="4D5F81"/>
              </a:solidFill>
            </a:endParaRPr>
          </a:p>
        </p:txBody>
      </p:sp>
      <p:sp>
        <p:nvSpPr>
          <p:cNvPr id="350" name="Google Shape;350;p51"/>
          <p:cNvSpPr txBox="1"/>
          <p:nvPr/>
        </p:nvSpPr>
        <p:spPr>
          <a:xfrm>
            <a:off x="3076057" y="4468995"/>
            <a:ext cx="1226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SSCAM</a:t>
            </a:r>
            <a:endParaRPr b="1"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IoU: 0.2249</a:t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351" name="Google Shape;351;p51"/>
          <p:cNvGrpSpPr/>
          <p:nvPr/>
        </p:nvGrpSpPr>
        <p:grpSpPr>
          <a:xfrm>
            <a:off x="1248851" y="425114"/>
            <a:ext cx="1464239" cy="4569880"/>
            <a:chOff x="1655983" y="204922"/>
            <a:chExt cx="1534842" cy="4790230"/>
          </a:xfrm>
        </p:grpSpPr>
        <p:pic>
          <p:nvPicPr>
            <p:cNvPr id="352" name="Google Shape;352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57509" y="204922"/>
              <a:ext cx="1533316" cy="145098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53" name="Google Shape;353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55983" y="1862342"/>
              <a:ext cx="1533315" cy="14509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54" name="Google Shape;354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57512" y="3544151"/>
              <a:ext cx="1533312" cy="145100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55" name="Google Shape;355;p51"/>
          <p:cNvGrpSpPr/>
          <p:nvPr/>
        </p:nvGrpSpPr>
        <p:grpSpPr>
          <a:xfrm>
            <a:off x="4309274" y="421753"/>
            <a:ext cx="1462783" cy="4573243"/>
            <a:chOff x="4559163" y="201400"/>
            <a:chExt cx="1533316" cy="4793756"/>
          </a:xfrm>
        </p:grpSpPr>
        <p:pic>
          <p:nvPicPr>
            <p:cNvPr id="356" name="Google Shape;356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59163" y="201400"/>
              <a:ext cx="1533316" cy="1450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59163" y="1862227"/>
              <a:ext cx="1533315" cy="145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59164" y="3544151"/>
              <a:ext cx="1533312" cy="14510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p51"/>
          <p:cNvGrpSpPr/>
          <p:nvPr/>
        </p:nvGrpSpPr>
        <p:grpSpPr>
          <a:xfrm>
            <a:off x="7548926" y="425110"/>
            <a:ext cx="1481879" cy="4569871"/>
            <a:chOff x="7455796" y="204918"/>
            <a:chExt cx="1553333" cy="4790221"/>
          </a:xfrm>
        </p:grpSpPr>
        <p:pic>
          <p:nvPicPr>
            <p:cNvPr id="360" name="Google Shape;360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60817" y="204918"/>
              <a:ext cx="1533316" cy="1450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5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55796" y="1851568"/>
              <a:ext cx="1533315" cy="1450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75818" y="3544151"/>
              <a:ext cx="1533311" cy="1450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51"/>
          <p:cNvSpPr txBox="1"/>
          <p:nvPr/>
        </p:nvSpPr>
        <p:spPr>
          <a:xfrm>
            <a:off x="5329075" y="1244205"/>
            <a:ext cx="2252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D5F81"/>
                </a:solidFill>
              </a:rPr>
              <a:t>SmoothGradCAMpp</a:t>
            </a:r>
            <a:endParaRPr sz="1200">
              <a:solidFill>
                <a:srgbClr val="4D5F8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IoU: 0.3780</a:t>
            </a:r>
            <a:endParaRPr>
              <a:solidFill>
                <a:srgbClr val="4D5F81"/>
              </a:solidFill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6414741" y="2869069"/>
            <a:ext cx="1136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CAM</a:t>
            </a:r>
            <a:endParaRPr>
              <a:solidFill>
                <a:srgbClr val="4D5F8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IoU: 0.3951</a:t>
            </a:r>
            <a:endParaRPr>
              <a:solidFill>
                <a:srgbClr val="4D5F81"/>
              </a:solidFill>
            </a:endParaRPr>
          </a:p>
        </p:txBody>
      </p:sp>
      <p:sp>
        <p:nvSpPr>
          <p:cNvPr id="365" name="Google Shape;365;p51"/>
          <p:cNvSpPr txBox="1"/>
          <p:nvPr/>
        </p:nvSpPr>
        <p:spPr>
          <a:xfrm>
            <a:off x="6414741" y="4481549"/>
            <a:ext cx="1136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ISCAM</a:t>
            </a:r>
            <a:endParaRPr>
              <a:solidFill>
                <a:srgbClr val="4D5F8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D5F81"/>
                </a:solidFill>
              </a:rPr>
              <a:t>IoU: 0.3082</a:t>
            </a:r>
            <a:endParaRPr>
              <a:solidFill>
                <a:srgbClr val="4D5F81"/>
              </a:solidFill>
            </a:endParaRPr>
          </a:p>
        </p:txBody>
      </p:sp>
      <p:sp>
        <p:nvSpPr>
          <p:cNvPr id="366" name="Google Shape;366;p51"/>
          <p:cNvSpPr/>
          <p:nvPr/>
        </p:nvSpPr>
        <p:spPr>
          <a:xfrm>
            <a:off x="2045081" y="134840"/>
            <a:ext cx="145800" cy="145800"/>
          </a:xfrm>
          <a:prstGeom prst="rect">
            <a:avLst/>
          </a:prstGeom>
          <a:solidFill>
            <a:srgbClr val="0000F3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1"/>
          <p:cNvSpPr txBox="1"/>
          <p:nvPr/>
        </p:nvSpPr>
        <p:spPr>
          <a:xfrm>
            <a:off x="2190888" y="98993"/>
            <a:ext cx="30723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D5F81"/>
                </a:solidFill>
              </a:rPr>
              <a:t>Ground truth bounding boxes</a:t>
            </a:r>
            <a:endParaRPr>
              <a:solidFill>
                <a:srgbClr val="4D5F81"/>
              </a:solidFill>
            </a:endParaRPr>
          </a:p>
        </p:txBody>
      </p:sp>
      <p:sp>
        <p:nvSpPr>
          <p:cNvPr id="368" name="Google Shape;368;p51"/>
          <p:cNvSpPr/>
          <p:nvPr/>
        </p:nvSpPr>
        <p:spPr>
          <a:xfrm>
            <a:off x="5163175" y="134840"/>
            <a:ext cx="145800" cy="145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1"/>
          <p:cNvSpPr txBox="1"/>
          <p:nvPr/>
        </p:nvSpPr>
        <p:spPr>
          <a:xfrm>
            <a:off x="5308972" y="98993"/>
            <a:ext cx="2832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D5F81"/>
                </a:solidFill>
              </a:rPr>
              <a:t>Explanation bounding boxes</a:t>
            </a:r>
            <a:endParaRPr>
              <a:solidFill>
                <a:srgbClr val="4D5F8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6168175" y="838200"/>
            <a:ext cx="2975700" cy="3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“Na p</a:t>
            </a:r>
            <a:r>
              <a:rPr b="1" lang="en-GB" sz="1400"/>
              <a:t>arte superior, </a:t>
            </a:r>
            <a:r>
              <a:rPr lang="en-GB" sz="1400"/>
              <a:t>estão relacionadas aos </a:t>
            </a:r>
            <a:r>
              <a:rPr b="1" lang="en-GB" sz="1400"/>
              <a:t>processos de pensamento e raciocínio</a:t>
            </a:r>
            <a:r>
              <a:rPr lang="en-GB" sz="1400"/>
              <a:t>, enquanto que, as da </a:t>
            </a:r>
            <a:r>
              <a:rPr b="1" lang="en-GB" sz="1400"/>
              <a:t>parte inferior</a:t>
            </a:r>
            <a:r>
              <a:rPr lang="en-GB" sz="1400"/>
              <a:t>, tratam do </a:t>
            </a:r>
            <a:r>
              <a:rPr b="1" lang="en-GB" sz="1400"/>
              <a:t>comportamento</a:t>
            </a:r>
            <a:r>
              <a:rPr lang="en-GB" sz="1400"/>
              <a:t>.”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/>
              <a:t>“</a:t>
            </a:r>
            <a:r>
              <a:rPr b="1" lang="en-GB" sz="1400"/>
              <a:t>Na esquerda, </a:t>
            </a:r>
            <a:r>
              <a:rPr lang="en-GB" sz="1400"/>
              <a:t>medem o sucesso em termos de </a:t>
            </a:r>
            <a:r>
              <a:rPr b="1" lang="en-GB" sz="1400"/>
              <a:t>fidelidade ao desempenho humano</a:t>
            </a:r>
            <a:r>
              <a:rPr lang="en-GB" sz="1400"/>
              <a:t>, enquanto as da </a:t>
            </a:r>
            <a:r>
              <a:rPr b="1" lang="en-GB" sz="1400"/>
              <a:t>direita </a:t>
            </a:r>
            <a:r>
              <a:rPr lang="en-GB" sz="1400"/>
              <a:t>medem </a:t>
            </a:r>
            <a:r>
              <a:rPr b="1" lang="en-GB" sz="1400"/>
              <a:t>em relação a uma medida de desempenho ideal</a:t>
            </a:r>
            <a:r>
              <a:rPr lang="en-GB" sz="1400"/>
              <a:t>, chamada </a:t>
            </a:r>
            <a:r>
              <a:rPr b="1" lang="en-GB" sz="1400"/>
              <a:t>racionalidade</a:t>
            </a:r>
            <a:r>
              <a:rPr lang="en-GB" sz="1400"/>
              <a:t>.”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400"/>
              <a:t>“Um sistema é racional se ele faz a ‘coisa certa’, considerando o que sabe.”</a:t>
            </a:r>
            <a:endParaRPr b="1" sz="1400"/>
          </a:p>
        </p:txBody>
      </p:sp>
      <p:sp>
        <p:nvSpPr>
          <p:cNvPr id="101" name="Google Shape;101;p16"/>
          <p:cNvSpPr txBox="1"/>
          <p:nvPr/>
        </p:nvSpPr>
        <p:spPr>
          <a:xfrm>
            <a:off x="0" y="478287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RUSSELL, Stuart J.; NORVIG, Peter. Artificial intelligence: a modern approach. Pearson, 2016.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5" y="831750"/>
            <a:ext cx="5967506" cy="39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Algumas Definições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2"/>
          <p:cNvPicPr preferRelativeResize="0"/>
          <p:nvPr/>
        </p:nvPicPr>
        <p:blipFill rotWithShape="1">
          <a:blip r:embed="rId3">
            <a:alphaModFix/>
          </a:blip>
          <a:srcRect b="0" l="639" r="935" t="970"/>
          <a:stretch/>
        </p:blipFill>
        <p:spPr>
          <a:xfrm>
            <a:off x="1218000" y="275325"/>
            <a:ext cx="6707999" cy="4431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5" name="Google Shape;375;p52"/>
          <p:cNvSpPr txBox="1"/>
          <p:nvPr/>
        </p:nvSpPr>
        <p:spPr>
          <a:xfrm>
            <a:off x="1218000" y="4706675"/>
            <a:ext cx="670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de </a:t>
            </a: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https://sol.sbc.org.br/index.php/wcama/article/view/29428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50" y="468449"/>
            <a:ext cx="7485701" cy="42066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Referências</a:t>
            </a:r>
            <a:endParaRPr/>
          </a:p>
        </p:txBody>
      </p:sp>
      <p:sp>
        <p:nvSpPr>
          <p:cNvPr id="386" name="Google Shape;386;p54"/>
          <p:cNvSpPr txBox="1"/>
          <p:nvPr>
            <p:ph idx="1" type="body"/>
          </p:nvPr>
        </p:nvSpPr>
        <p:spPr>
          <a:xfrm>
            <a:off x="471900" y="1919075"/>
            <a:ext cx="82221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RUSSELL, Stuart J.; NORVIG, Peter. Artificial intelligence: a modern approach. Pearson, 2016.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GOODFELLOW, Ian. Deep learning. 2016.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AGGARWAL, Charu C. et al. Neural networks and deep learning. Cham: springer, 2018.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KROHN, Jon; BEYLEVELD, Grant; BASSENS, Aglaé. Deep learning illustrated: a visual, interactive guide to artificial intelligence. Addison-Wesley Professional, 2019.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MIRANDA, Mateus De Souza et al. A high-spatial resolution dataset and few-shot deep learning benchmark for image classification. In: 2022 35th SIBGRAPI Conference on Graphics, Patterns and Images (SIBGRAPI). IEEE, 2022. p. 19-24.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Eu e Meus Orientadores</a:t>
            </a:r>
            <a:endParaRPr/>
          </a:p>
        </p:txBody>
      </p:sp>
      <p:sp>
        <p:nvSpPr>
          <p:cNvPr id="392" name="Google Shape;392;p55"/>
          <p:cNvSpPr txBox="1"/>
          <p:nvPr/>
        </p:nvSpPr>
        <p:spPr>
          <a:xfrm>
            <a:off x="1630275" y="3734125"/>
            <a:ext cx="3686700" cy="9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Daniel da Silva Costa, MSc.</a:t>
            </a:r>
            <a:br>
              <a:rPr b="1"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Estudante de doutorado no PPGI UNIRIO</a:t>
            </a:r>
            <a:b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daniel.scosta@edu.unirio.br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3" name="Google Shape;39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99" y="3633153"/>
            <a:ext cx="1013002" cy="11064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94" name="Google Shape;394;p55"/>
          <p:cNvGrpSpPr/>
          <p:nvPr/>
        </p:nvGrpSpPr>
        <p:grpSpPr>
          <a:xfrm>
            <a:off x="6801569" y="811310"/>
            <a:ext cx="2051068" cy="591268"/>
            <a:chOff x="19504400" y="4040300"/>
            <a:chExt cx="4854600" cy="1500300"/>
          </a:xfrm>
        </p:grpSpPr>
        <p:sp>
          <p:nvSpPr>
            <p:cNvPr id="395" name="Google Shape;395;p55"/>
            <p:cNvSpPr/>
            <p:nvPr/>
          </p:nvSpPr>
          <p:spPr>
            <a:xfrm>
              <a:off x="19504400" y="4040300"/>
              <a:ext cx="4854600" cy="150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6" name="Google Shape;396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656681" y="4191718"/>
              <a:ext cx="4441650" cy="1196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7" name="Google Shape;397;p55"/>
          <p:cNvGrpSpPr/>
          <p:nvPr/>
        </p:nvGrpSpPr>
        <p:grpSpPr>
          <a:xfrm>
            <a:off x="5081370" y="799643"/>
            <a:ext cx="1551144" cy="591265"/>
            <a:chOff x="6481550" y="1374549"/>
            <a:chExt cx="2352000" cy="896400"/>
          </a:xfrm>
        </p:grpSpPr>
        <p:sp>
          <p:nvSpPr>
            <p:cNvPr id="398" name="Google Shape;398;p55"/>
            <p:cNvSpPr/>
            <p:nvPr/>
          </p:nvSpPr>
          <p:spPr>
            <a:xfrm>
              <a:off x="6481550" y="1374549"/>
              <a:ext cx="2352000" cy="896400"/>
            </a:xfrm>
            <a:prstGeom prst="rect">
              <a:avLst/>
            </a:prstGeom>
            <a:solidFill>
              <a:srgbClr val="004169"/>
            </a:solidFill>
            <a:ln cap="flat" cmpd="sng" w="9525">
              <a:solidFill>
                <a:srgbClr val="0041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9" name="Google Shape;399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49185" y="1522988"/>
              <a:ext cx="1816743" cy="5995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0" name="Google Shape;400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900" y="1029300"/>
            <a:ext cx="1013005" cy="9682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1" name="Google Shape;401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904" y="2264038"/>
            <a:ext cx="1013005" cy="9682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2" name="Google Shape;402;p55"/>
          <p:cNvSpPr txBox="1"/>
          <p:nvPr/>
        </p:nvSpPr>
        <p:spPr>
          <a:xfrm>
            <a:off x="1630275" y="984700"/>
            <a:ext cx="43056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Adriana Cesário de Faria Alvim, DSc.</a:t>
            </a:r>
            <a:b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adriana@uniriotec.br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Orientadora</a:t>
            </a:r>
            <a:b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https://ppgi.uniriotec.br/professores-do-ppgi/adriana-alvim/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55"/>
          <p:cNvSpPr txBox="1"/>
          <p:nvPr/>
        </p:nvSpPr>
        <p:spPr>
          <a:xfrm>
            <a:off x="1630276" y="2219429"/>
            <a:ext cx="43056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Pedro Nuno de Souza Moura, DSc.</a:t>
            </a:r>
            <a:b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pedro.moura@uniriotec.br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Coorientador</a:t>
            </a:r>
            <a:b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https://ppgi.uniriotec.br/professores-do-ppgi/pedro-moura/</a:t>
            </a:r>
            <a:endParaRPr sz="12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4" name="Google Shape;404;p5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11012" y="3150578"/>
            <a:ext cx="1632176" cy="158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5"/>
          <p:cNvPicPr preferRelativeResize="0"/>
          <p:nvPr/>
        </p:nvPicPr>
        <p:blipFill rotWithShape="1">
          <a:blip r:embed="rId14">
            <a:alphaModFix/>
          </a:blip>
          <a:srcRect b="25698" l="0" r="0" t="24148"/>
          <a:stretch/>
        </p:blipFill>
        <p:spPr>
          <a:xfrm>
            <a:off x="7307183" y="2790050"/>
            <a:ext cx="1039836" cy="317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600" y="171838"/>
            <a:ext cx="4782800" cy="479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6963400" y="4447500"/>
            <a:ext cx="218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</a:t>
            </a: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GOODFELLOW, Ian. Deep learning. 2016.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900" y="884488"/>
            <a:ext cx="3341549" cy="294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4294967295" type="body"/>
          </p:nvPr>
        </p:nvSpPr>
        <p:spPr>
          <a:xfrm>
            <a:off x="298650" y="609600"/>
            <a:ext cx="4819800" cy="3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“Uma comparação ilustrativa da precisão de um algoritmo típico de aprendizado de máquina com a de uma grande rede neural. Nos últimos anos, houve um </a:t>
            </a:r>
            <a:r>
              <a:rPr b="1" lang="en-GB" sz="1400"/>
              <a:t>aumento na disponibilidade de dados e na capacidade de computação</a:t>
            </a:r>
            <a:r>
              <a:rPr lang="en-GB" sz="1400"/>
              <a:t>, o que levou a uma “explosão cambriana” na tecnologia de aprendizagem profunda.”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/>
              <a:t>Extraído do livro AGGARWAL, Charu C. et al. Neural networks and deep learning. Cham: springer, 2018.</a:t>
            </a:r>
            <a:endParaRPr sz="1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“A explosão Cambriana ou explosão câmbrica foi o aparecimento relativamente rápido, em um período de alguns milhões de anos, dos filos mais importantes, durante o período Cambriano há cerca de 530 milhões de anos, conforme encontrado no registro fóssil. Este surgimento foi acompanhado por uma grande diversificação de outros organismos, incluindo animais, fitoplâncton, e calcimicróbios.”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00"/>
              <a:t>Extraído de https://pt.wikipedia.org/wiki/Explos%C3%A3o_Cambriana</a:t>
            </a:r>
            <a:endParaRPr sz="1000"/>
          </a:p>
        </p:txBody>
      </p:sp>
      <p:sp>
        <p:nvSpPr>
          <p:cNvPr id="116" name="Google Shape;116;p18"/>
          <p:cNvSpPr txBox="1"/>
          <p:nvPr/>
        </p:nvSpPr>
        <p:spPr>
          <a:xfrm>
            <a:off x="5374500" y="3920313"/>
            <a:ext cx="334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AGGARWAL, Charu C. et al. Neural networks and deep learning. Cham: springer, 2018.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13" y="152400"/>
            <a:ext cx="604696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6658500" y="3882900"/>
            <a:ext cx="218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do livro KROHN, Jon; BEYLEVELD, Grant; BASSENS, Aglaé. Deep learning illustrated: a visual, interactive guide to artificial intelligence. Addison-Wesley Professional, 2019.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 Fórmula é Essa?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2437350"/>
            <a:ext cx="34290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Fórmula de Bhaskara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75" y="1981450"/>
            <a:ext cx="342900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173750" y="1981450"/>
            <a:ext cx="4706100" cy="25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“Método aplicado em equações do 2° grau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A fórmula de Bhaskara é um cálculo matemático para determinar as raízes de uma função de segundo grau por meio de seus coeficientes. Esse coeficiente que multiplica a variável desconhecida (x) das equações.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/>
              <a:t>A termologia da fórmula é uma homenagem ao seu criador, o professor e astrólogo indiano Bhaskara Akaria. Ele é tido como um dos principais matemáticos do século XII.”</a:t>
            </a:r>
            <a:endParaRPr sz="1400"/>
          </a:p>
        </p:txBody>
      </p:sp>
      <p:sp>
        <p:nvSpPr>
          <p:cNvPr id="136" name="Google Shape;136;p21"/>
          <p:cNvSpPr txBox="1"/>
          <p:nvPr/>
        </p:nvSpPr>
        <p:spPr>
          <a:xfrm>
            <a:off x="0" y="478287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Extraído </a:t>
            </a:r>
            <a:r>
              <a:rPr i="1"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Fórmula de Bhaskara</a:t>
            </a:r>
            <a:r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- https://www.educamaisbrasil.com.br/enem/matematica/formula-de-bhaskara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